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9" r:id="rId8"/>
    <p:sldId id="264" r:id="rId9"/>
    <p:sldId id="268" r:id="rId10"/>
    <p:sldId id="262" r:id="rId11"/>
    <p:sldId id="265" r:id="rId12"/>
    <p:sldId id="270" r:id="rId13"/>
    <p:sldId id="263" r:id="rId14"/>
    <p:sldId id="271" r:id="rId15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0" autoAdjust="0"/>
    <p:restoredTop sz="94660"/>
  </p:normalViewPr>
  <p:slideViewPr>
    <p:cSldViewPr snapToGrid="0">
      <p:cViewPr varScale="1">
        <p:scale>
          <a:sx n="72" d="100"/>
          <a:sy n="72" d="100"/>
        </p:scale>
        <p:origin x="380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30AF2D1-2520-442E-AFEB-4D2A07F7B4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04B86340-D8AC-48FF-882A-EC57D84C6E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57E59DF-D5DB-4A27-BC23-F3C1164B31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11ABC-ED6D-4F52-B2D8-D25D27CE7CB3}" type="datetimeFigureOut">
              <a:rPr lang="fr-FR" smtClean="0"/>
              <a:t>13/12/2019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7E4F0E7-A303-477D-9ED3-74DEBCD409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A828BCA-F7F9-40C7-B863-A88911E2A6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03C98-C0B0-4A29-8CA6-AD2DA5B690E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460949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060FE6B-F29F-497A-A090-B493B199F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4855E06B-6120-4C95-9CA3-9C250CC26C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A371772-2FA3-4DBA-807E-C455239169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11ABC-ED6D-4F52-B2D8-D25D27CE7CB3}" type="datetimeFigureOut">
              <a:rPr lang="fr-FR" smtClean="0"/>
              <a:t>13/12/2019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F72FFF3-6BE3-4135-AB77-FFFBFBB930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72D9E38-D3C4-4741-A471-0A247CDB5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03C98-C0B0-4A29-8CA6-AD2DA5B690E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605411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BAA225AA-CA15-4A58-AC54-CDAF32413F7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C77D0ECD-B369-4CAF-B523-D737B74FDB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6C8C0D5-9439-4AF6-B507-5E3000E202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11ABC-ED6D-4F52-B2D8-D25D27CE7CB3}" type="datetimeFigureOut">
              <a:rPr lang="fr-FR" smtClean="0"/>
              <a:t>13/12/2019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5B1F191-D6F5-4D2D-A000-D388D56F3D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5DEB14C-A2AB-4FC1-A96D-44674D804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03C98-C0B0-4A29-8CA6-AD2DA5B690E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435748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931475C-3F0E-4242-90EA-1579D0024B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24EED7F-7E27-4D1E-AA45-6A98CB0585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78D5973-F348-4EF6-9F82-B17B6C1DB8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11ABC-ED6D-4F52-B2D8-D25D27CE7CB3}" type="datetimeFigureOut">
              <a:rPr lang="fr-FR" smtClean="0"/>
              <a:t>13/12/2019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ADB84BC-3DFB-441D-9DF6-30099CE293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F69CA6F-5686-4964-A223-AB641FA47B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03C98-C0B0-4A29-8CA6-AD2DA5B690E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893232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5D3BCC6-7450-429E-8AAA-CFBAFFF9C8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571F97D-ADEE-4D3D-9219-21012B2FDE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1337694-F26E-492D-9B6F-8CA84356AD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11ABC-ED6D-4F52-B2D8-D25D27CE7CB3}" type="datetimeFigureOut">
              <a:rPr lang="fr-FR" smtClean="0"/>
              <a:t>13/12/2019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8A905DA-A2ED-48BE-A713-A0F30804F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5519B74-8685-4C86-84A6-9DBF82D41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03C98-C0B0-4A29-8CA6-AD2DA5B690E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526705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F9D1BB4-B287-4D03-AC7A-510494232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D351C29-9BAB-423F-B320-E7D795E32C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222F46C0-51CC-4740-A20D-C9E4507443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3BC949EC-44CA-4038-B7AB-2E6557A7E1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11ABC-ED6D-4F52-B2D8-D25D27CE7CB3}" type="datetimeFigureOut">
              <a:rPr lang="fr-FR" smtClean="0"/>
              <a:t>13/12/2019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168C900B-56E6-4922-B5B3-C0A1B6CD66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2B4DE78-87AE-4B40-A60D-25A7858641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03C98-C0B0-4A29-8CA6-AD2DA5B690E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850818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9BC91C3-3267-4EAC-B00A-4AC28D5478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6A6FF0A-DAD7-4584-BDB3-3A61E41A7D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BB83FFC9-0196-41CC-BA0F-9D27E94108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D9FFB7A3-B032-4E43-804A-D941ECF682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66166F33-6DCA-45D6-A653-27E91149B82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ABAEEA1D-31D5-4EF0-9901-BDB842AD65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11ABC-ED6D-4F52-B2D8-D25D27CE7CB3}" type="datetimeFigureOut">
              <a:rPr lang="fr-FR" smtClean="0"/>
              <a:t>13/12/2019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B761F494-03DD-43A8-9D6A-9FCEC63E45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DF88D618-0C44-4165-A7D0-4DB2CC02E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03C98-C0B0-4A29-8CA6-AD2DA5B690E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240721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3583FD4-B6B6-4DE0-8A85-276CD84C4B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30AA6E4E-9789-4074-9A34-C3033B542B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11ABC-ED6D-4F52-B2D8-D25D27CE7CB3}" type="datetimeFigureOut">
              <a:rPr lang="fr-FR" smtClean="0"/>
              <a:t>13/12/2019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74DC6A16-E14C-4AEE-893C-5F5D24E8D5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A8B5E7A-5ED4-49DA-A323-D3020046D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03C98-C0B0-4A29-8CA6-AD2DA5B690E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838789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47AC999E-7093-4D21-91FD-3D24C58985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11ABC-ED6D-4F52-B2D8-D25D27CE7CB3}" type="datetimeFigureOut">
              <a:rPr lang="fr-FR" smtClean="0"/>
              <a:t>13/12/2019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45C2BEFC-03E3-421B-B7FE-72FDE46DE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DBE97A8-4ED9-49BF-B717-9D5DEFF5C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03C98-C0B0-4A29-8CA6-AD2DA5B690E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729712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011D35D-2156-42AD-B367-E29F2132D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768906B-7B79-42D7-A925-2EDE919281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7BEDDF87-8CF2-4389-B8F9-446FC3124A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6027E869-B854-46D5-B87B-158CAD5BA5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11ABC-ED6D-4F52-B2D8-D25D27CE7CB3}" type="datetimeFigureOut">
              <a:rPr lang="fr-FR" smtClean="0"/>
              <a:t>13/12/2019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3484D37-E76B-4DF3-80AF-435300D59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8CE701EC-3FC7-4B27-8FB5-8D6D5E8E9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03C98-C0B0-4A29-8CA6-AD2DA5B690E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479272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C3653E6-00F6-40F9-B2AD-16CBBFB135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3811E0EB-7A82-4E06-9FFB-19E2F3E65C6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B60A4059-437C-4F75-BEA4-D26C402EA5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3F57660E-B63E-4D8C-98E9-2B91F0769E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11ABC-ED6D-4F52-B2D8-D25D27CE7CB3}" type="datetimeFigureOut">
              <a:rPr lang="fr-FR" smtClean="0"/>
              <a:t>13/12/2019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EC15DF96-3B23-4475-980A-29E7459E16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734A39B-7D0F-4747-8CD9-0B0F5F1B13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03C98-C0B0-4A29-8CA6-AD2DA5B690E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027513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DA951212-284D-455C-809A-E15F06BADB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C46ACAB-092D-4955-A43B-33AD850574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2CDC27A-9515-4803-B7E9-E890FC0516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311ABC-ED6D-4F52-B2D8-D25D27CE7CB3}" type="datetimeFigureOut">
              <a:rPr lang="fr-FR" smtClean="0"/>
              <a:t>13/12/2019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CCBEDEA-8A53-4A73-87CB-84FC95E4A8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88C9D0F-F63B-457E-BE98-C0C7F114B0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C03C98-C0B0-4A29-8CA6-AD2DA5B690E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699497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2.png"/><Relationship Id="rId4" Type="http://schemas.openxmlformats.org/officeDocument/2006/relationships/image" Target="../media/image1.g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slide" Target="slide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 22">
            <a:extLst>
              <a:ext uri="{FF2B5EF4-FFF2-40B4-BE49-F238E27FC236}">
                <a16:creationId xmlns:a16="http://schemas.microsoft.com/office/drawing/2014/main" id="{E081E961-3020-4BA2-B2F2-E62196E8A4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162800"/>
          </a:xfrm>
          <a:prstGeom prst="rect">
            <a:avLst/>
          </a:prstGeom>
        </p:spPr>
      </p:pic>
      <p:pic>
        <p:nvPicPr>
          <p:cNvPr id="19" name="01. Ori, Lost in the Storm (feat. Aeralie Brighton)">
            <a:hlinkClick r:id="" action="ppaction://media"/>
            <a:extLst>
              <a:ext uri="{FF2B5EF4-FFF2-40B4-BE49-F238E27FC236}">
                <a16:creationId xmlns:a16="http://schemas.microsoft.com/office/drawing/2014/main" id="{835C53B6-322A-4647-BFF6-BDD1B17D9AC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7475" y="114164"/>
            <a:ext cx="406400" cy="406400"/>
          </a:xfrm>
          <a:prstGeom prst="rect">
            <a:avLst/>
          </a:prstGeom>
        </p:spPr>
      </p:pic>
      <p:sp>
        <p:nvSpPr>
          <p:cNvPr id="24" name="ZoneTexte 23">
            <a:extLst>
              <a:ext uri="{FF2B5EF4-FFF2-40B4-BE49-F238E27FC236}">
                <a16:creationId xmlns:a16="http://schemas.microsoft.com/office/drawing/2014/main" id="{0ED09C4C-40AD-4310-93F7-0A2D8E4FDF1D}"/>
              </a:ext>
            </a:extLst>
          </p:cNvPr>
          <p:cNvSpPr txBox="1"/>
          <p:nvPr/>
        </p:nvSpPr>
        <p:spPr>
          <a:xfrm>
            <a:off x="-485775" y="977764"/>
            <a:ext cx="131635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nshee" pitchFamily="2" charset="0"/>
              </a:rPr>
              <a:t>“Happiness is when your life fulfills your needs.”</a:t>
            </a:r>
            <a:endParaRPr lang="fr-FR" sz="6000" dirty="0">
              <a:solidFill>
                <a:schemeClr val="bg1"/>
              </a:solidFill>
              <a:effectLst>
                <a:glow rad="63500">
                  <a:schemeClr val="accent3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nshee" pitchFamily="2" charset="0"/>
            </a:endParaRP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596DE0A8-0FEE-4D2B-B3B1-B5694B187D2D}"/>
              </a:ext>
            </a:extLst>
          </p:cNvPr>
          <p:cNvSpPr txBox="1"/>
          <p:nvPr/>
        </p:nvSpPr>
        <p:spPr>
          <a:xfrm>
            <a:off x="5927725" y="1879904"/>
            <a:ext cx="612457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dirty="0">
                <a:solidFill>
                  <a:schemeClr val="bg1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nshee" pitchFamily="2" charset="0"/>
              </a:rPr>
              <a:t>-</a:t>
            </a:r>
            <a:r>
              <a:rPr lang="en-US" sz="5000" dirty="0">
                <a:solidFill>
                  <a:schemeClr val="bg1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 </a:t>
            </a:r>
            <a:r>
              <a:rPr lang="en-US" sz="5000" dirty="0" err="1">
                <a:solidFill>
                  <a:schemeClr val="bg1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nshee" pitchFamily="2" charset="0"/>
              </a:rPr>
              <a:t>HappinessInternational</a:t>
            </a:r>
            <a:endParaRPr lang="fr-FR" sz="5000" dirty="0">
              <a:solidFill>
                <a:schemeClr val="bg1"/>
              </a:solidFill>
              <a:effectLst>
                <a:glow rad="63500">
                  <a:schemeClr val="accent3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nshee" pitchFamily="2" charset="0"/>
            </a:endParaRP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6C386013-750A-4F14-9B18-827F64E4B249}"/>
              </a:ext>
            </a:extLst>
          </p:cNvPr>
          <p:cNvSpPr txBox="1"/>
          <p:nvPr/>
        </p:nvSpPr>
        <p:spPr>
          <a:xfrm>
            <a:off x="-654050" y="4839996"/>
            <a:ext cx="131635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nshee" pitchFamily="2" charset="0"/>
              </a:rPr>
              <a:t>But what do you need to be happy?</a:t>
            </a:r>
            <a:endParaRPr lang="fr-FR" sz="6000" dirty="0">
              <a:solidFill>
                <a:schemeClr val="bg1"/>
              </a:solidFill>
              <a:effectLst>
                <a:glow rad="63500">
                  <a:schemeClr val="accent3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nshee" pitchFamily="2" charset="0"/>
            </a:endParaRP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ABDD13CE-355B-4C62-97DF-EDE2B7AA75E0}"/>
              </a:ext>
            </a:extLst>
          </p:cNvPr>
          <p:cNvSpPr txBox="1"/>
          <p:nvPr/>
        </p:nvSpPr>
        <p:spPr>
          <a:xfrm>
            <a:off x="1414462" y="618899"/>
            <a:ext cx="936307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nshee" pitchFamily="2" charset="0"/>
              </a:rPr>
              <a:t>“The happiness of your life depends upon the quality of your thoughts.”</a:t>
            </a:r>
          </a:p>
          <a:p>
            <a:pPr algn="ctr"/>
            <a:r>
              <a:rPr lang="en-US" sz="3200" dirty="0">
                <a:solidFill>
                  <a:schemeClr val="bg1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nshee" pitchFamily="2" charset="0"/>
              </a:rPr>
              <a:t>― Marcus Aurelius</a:t>
            </a:r>
            <a:endParaRPr lang="fr-FR" sz="3200" dirty="0">
              <a:solidFill>
                <a:schemeClr val="bg1"/>
              </a:solidFill>
              <a:effectLst>
                <a:glow rad="63500">
                  <a:schemeClr val="accent3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nshee" pitchFamily="2" charset="0"/>
            </a:endParaRP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258A97B1-59F2-4FDD-92A9-440C51079EFA}"/>
              </a:ext>
            </a:extLst>
          </p:cNvPr>
          <p:cNvSpPr txBox="1"/>
          <p:nvPr/>
        </p:nvSpPr>
        <p:spPr>
          <a:xfrm>
            <a:off x="0" y="1897126"/>
            <a:ext cx="58102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nshee" pitchFamily="2" charset="0"/>
              </a:rPr>
              <a:t>“The most important thing is to enjoy your life—to be happy—it's all that matters.”</a:t>
            </a:r>
          </a:p>
          <a:p>
            <a:pPr algn="r"/>
            <a:r>
              <a:rPr lang="en-US" sz="3200" dirty="0">
                <a:solidFill>
                  <a:schemeClr val="bg1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nshee" pitchFamily="2" charset="0"/>
              </a:rPr>
              <a:t>― Audrey Hepburn</a:t>
            </a:r>
            <a:endParaRPr lang="fr-FR" sz="3200" dirty="0">
              <a:solidFill>
                <a:schemeClr val="bg1"/>
              </a:solidFill>
              <a:effectLst>
                <a:glow rad="63500">
                  <a:schemeClr val="accent3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nshee" pitchFamily="2" charset="0"/>
            </a:endParaRP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52C00A29-EC98-49BC-B514-651924D67A30}"/>
              </a:ext>
            </a:extLst>
          </p:cNvPr>
          <p:cNvSpPr txBox="1"/>
          <p:nvPr/>
        </p:nvSpPr>
        <p:spPr>
          <a:xfrm>
            <a:off x="0" y="3743014"/>
            <a:ext cx="503555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nshee" pitchFamily="2" charset="0"/>
              </a:rPr>
              <a:t>“Happiness is a warm puppy.”</a:t>
            </a:r>
          </a:p>
          <a:p>
            <a:pPr algn="r"/>
            <a:r>
              <a:rPr lang="en-US" sz="3200" dirty="0">
                <a:solidFill>
                  <a:schemeClr val="bg1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nshee" pitchFamily="2" charset="0"/>
              </a:rPr>
              <a:t>― Charles M. Schulz</a:t>
            </a:r>
            <a:endParaRPr lang="fr-FR" sz="3200" dirty="0">
              <a:solidFill>
                <a:schemeClr val="bg1"/>
              </a:solidFill>
              <a:effectLst>
                <a:glow rad="63500">
                  <a:schemeClr val="accent3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nshee" pitchFamily="2" charset="0"/>
            </a:endParaRP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5B038605-3410-4500-87F9-C16DA615D103}"/>
              </a:ext>
            </a:extLst>
          </p:cNvPr>
          <p:cNvSpPr txBox="1"/>
          <p:nvPr/>
        </p:nvSpPr>
        <p:spPr>
          <a:xfrm>
            <a:off x="6943725" y="2354930"/>
            <a:ext cx="463867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nshee" pitchFamily="2" charset="0"/>
              </a:rPr>
              <a:t>“Happiness is not something ready made. It comes from your own actions.”</a:t>
            </a:r>
          </a:p>
          <a:p>
            <a:pPr algn="r"/>
            <a:r>
              <a:rPr lang="en-US" sz="3200" dirty="0">
                <a:solidFill>
                  <a:schemeClr val="bg1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nshee" pitchFamily="2" charset="0"/>
              </a:rPr>
              <a:t>― Dalai Lama XIV</a:t>
            </a:r>
            <a:endParaRPr lang="fr-FR" sz="3200" dirty="0">
              <a:solidFill>
                <a:schemeClr val="bg1"/>
              </a:solidFill>
              <a:effectLst>
                <a:glow rad="63500">
                  <a:schemeClr val="accent3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nshee" pitchFamily="2" charset="0"/>
            </a:endParaRP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8F4182A2-C18F-43FB-B13D-CD3289C8AAEC}"/>
              </a:ext>
            </a:extLst>
          </p:cNvPr>
          <p:cNvSpPr txBox="1"/>
          <p:nvPr/>
        </p:nvSpPr>
        <p:spPr>
          <a:xfrm>
            <a:off x="811212" y="5133945"/>
            <a:ext cx="99980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nshee" pitchFamily="2" charset="0"/>
              </a:rPr>
              <a:t>“Happiness is when what you think, what you say, and what you do are in harmony.”</a:t>
            </a:r>
          </a:p>
          <a:p>
            <a:pPr algn="r"/>
            <a:r>
              <a:rPr lang="en-US" sz="3200" dirty="0">
                <a:solidFill>
                  <a:schemeClr val="bg1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nshee" pitchFamily="2" charset="0"/>
              </a:rPr>
              <a:t>― Mahatma Gandhi</a:t>
            </a:r>
            <a:endParaRPr lang="fr-FR" sz="3200" dirty="0">
              <a:solidFill>
                <a:schemeClr val="bg1"/>
              </a:solidFill>
              <a:effectLst>
                <a:glow rad="63500">
                  <a:schemeClr val="accent3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nshe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0489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46000"/>
    </mc:Choice>
    <mc:Fallback xmlns="">
      <p:transition spd="slow" advClick="0" advTm="46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8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1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16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20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24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1" nodeType="withEffect">
                                  <p:stCondLst>
                                    <p:cond delay="30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1" nodeType="withEffect">
                                  <p:stCondLst>
                                    <p:cond delay="30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1" nodeType="withEffect">
                                  <p:stCondLst>
                                    <p:cond delay="30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30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grpId="1" nodeType="withEffect">
                                  <p:stCondLst>
                                    <p:cond delay="30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32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34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380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4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  <p:bldLst>
      <p:bldP spid="24" grpId="0"/>
      <p:bldP spid="25" grpId="0"/>
      <p:bldP spid="26" grpId="0"/>
      <p:bldP spid="27" grpId="0"/>
      <p:bldP spid="27" grpId="1"/>
      <p:bldP spid="28" grpId="0"/>
      <p:bldP spid="28" grpId="1"/>
      <p:bldP spid="29" grpId="0"/>
      <p:bldP spid="29" grpId="1"/>
      <p:bldP spid="30" grpId="0"/>
      <p:bldP spid="30" grpId="1"/>
      <p:bldP spid="31" grpId="0"/>
      <p:bldP spid="31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FD077DB-E04A-46CC-8CC7-A2B16A2D746F}"/>
              </a:ext>
            </a:extLst>
          </p:cNvPr>
          <p:cNvSpPr/>
          <p:nvPr/>
        </p:nvSpPr>
        <p:spPr>
          <a:xfrm>
            <a:off x="609600" y="698500"/>
            <a:ext cx="11010900" cy="5702300"/>
          </a:xfrm>
          <a:prstGeom prst="rect">
            <a:avLst/>
          </a:prstGeom>
          <a:noFill/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" name="Image 5" descr="Une image contenant dessin, lumière, alimentation, assiette&#10;&#10;Description générée automatiquement">
            <a:extLst>
              <a:ext uri="{FF2B5EF4-FFF2-40B4-BE49-F238E27FC236}">
                <a16:creationId xmlns:a16="http://schemas.microsoft.com/office/drawing/2014/main" id="{99C683F3-4869-4D91-A693-2D45B1C44E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7789" y="274772"/>
            <a:ext cx="2216422" cy="847456"/>
          </a:xfrm>
          <a:prstGeom prst="rect">
            <a:avLst/>
          </a:prstGeom>
          <a:ln>
            <a:solidFill>
              <a:schemeClr val="bg1"/>
            </a:solidFill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</p:pic>
      <p:pic>
        <p:nvPicPr>
          <p:cNvPr id="5" name="Image 4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E0EF79B7-5BB7-4F5F-B9A1-8799F2E30A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6682" y="1668183"/>
            <a:ext cx="5904718" cy="4186662"/>
          </a:xfrm>
          <a:prstGeom prst="rect">
            <a:avLst/>
          </a:prstGeom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</p:pic>
      <p:pic>
        <p:nvPicPr>
          <p:cNvPr id="8" name="Image 7" descr="Une image contenant texte, carte&#10;&#10;Description générée automatiquement">
            <a:extLst>
              <a:ext uri="{FF2B5EF4-FFF2-40B4-BE49-F238E27FC236}">
                <a16:creationId xmlns:a16="http://schemas.microsoft.com/office/drawing/2014/main" id="{B161CF82-74AB-4065-A949-4A8C0760C6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017" y="2200681"/>
            <a:ext cx="4153565" cy="2949031"/>
          </a:xfrm>
          <a:prstGeom prst="rect">
            <a:avLst/>
          </a:prstGeom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736718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fade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FD077DB-E04A-46CC-8CC7-A2B16A2D746F}"/>
              </a:ext>
            </a:extLst>
          </p:cNvPr>
          <p:cNvSpPr/>
          <p:nvPr/>
        </p:nvSpPr>
        <p:spPr>
          <a:xfrm>
            <a:off x="609600" y="698500"/>
            <a:ext cx="11010900" cy="5702300"/>
          </a:xfrm>
          <a:prstGeom prst="rect">
            <a:avLst/>
          </a:prstGeom>
          <a:noFill/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" name="Image 5" descr="Une image contenant dessin, lumière, alimentation, assiette&#10;&#10;Description générée automatiquement">
            <a:extLst>
              <a:ext uri="{FF2B5EF4-FFF2-40B4-BE49-F238E27FC236}">
                <a16:creationId xmlns:a16="http://schemas.microsoft.com/office/drawing/2014/main" id="{99C683F3-4869-4D91-A693-2D45B1C44E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7789" y="274772"/>
            <a:ext cx="2216422" cy="847456"/>
          </a:xfrm>
          <a:prstGeom prst="rect">
            <a:avLst/>
          </a:prstGeom>
          <a:ln>
            <a:solidFill>
              <a:schemeClr val="bg1"/>
            </a:solidFill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9CDE09EA-967B-4F96-9F63-C0AF8BF2CC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8196" y="1516621"/>
            <a:ext cx="6353707" cy="4489785"/>
          </a:xfrm>
          <a:prstGeom prst="rect">
            <a:avLst/>
          </a:prstGeom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692561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fade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FD077DB-E04A-46CC-8CC7-A2B16A2D746F}"/>
              </a:ext>
            </a:extLst>
          </p:cNvPr>
          <p:cNvSpPr/>
          <p:nvPr/>
        </p:nvSpPr>
        <p:spPr>
          <a:xfrm>
            <a:off x="609600" y="698500"/>
            <a:ext cx="11010900" cy="5702300"/>
          </a:xfrm>
          <a:prstGeom prst="rect">
            <a:avLst/>
          </a:prstGeom>
          <a:noFill/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" name="Image 5" descr="Une image contenant dessin, lumière, alimentation, assiette&#10;&#10;Description générée automatiquement">
            <a:extLst>
              <a:ext uri="{FF2B5EF4-FFF2-40B4-BE49-F238E27FC236}">
                <a16:creationId xmlns:a16="http://schemas.microsoft.com/office/drawing/2014/main" id="{99C683F3-4869-4D91-A693-2D45B1C44E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7789" y="274772"/>
            <a:ext cx="2216422" cy="847456"/>
          </a:xfrm>
          <a:prstGeom prst="rect">
            <a:avLst/>
          </a:prstGeom>
          <a:ln>
            <a:solidFill>
              <a:schemeClr val="bg1"/>
            </a:solidFill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63328F52-D467-40A1-BFC1-F0F89A263A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7112" y="1779349"/>
            <a:ext cx="4980678" cy="3540602"/>
          </a:xfrm>
          <a:prstGeom prst="rect">
            <a:avLst/>
          </a:prstGeom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</p:pic>
      <p:pic>
        <p:nvPicPr>
          <p:cNvPr id="8" name="Image 7" descr="Une image contenant grand, blanc&#10;&#10;Description générée automatiquement">
            <a:extLst>
              <a:ext uri="{FF2B5EF4-FFF2-40B4-BE49-F238E27FC236}">
                <a16:creationId xmlns:a16="http://schemas.microsoft.com/office/drawing/2014/main" id="{B315375C-68FC-4E0B-B8A3-EDD93D6334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722" y="1779349"/>
            <a:ext cx="5014740" cy="3574864"/>
          </a:xfrm>
          <a:prstGeom prst="rect">
            <a:avLst/>
          </a:prstGeom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187279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fade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FD077DB-E04A-46CC-8CC7-A2B16A2D746F}"/>
              </a:ext>
            </a:extLst>
          </p:cNvPr>
          <p:cNvSpPr/>
          <p:nvPr/>
        </p:nvSpPr>
        <p:spPr>
          <a:xfrm>
            <a:off x="609600" y="698500"/>
            <a:ext cx="11010900" cy="5702300"/>
          </a:xfrm>
          <a:prstGeom prst="rect">
            <a:avLst/>
          </a:prstGeom>
          <a:noFill/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" name="Image 5" descr="Une image contenant dessin, lumière, alimentation, assiette&#10;&#10;Description générée automatiquement">
            <a:extLst>
              <a:ext uri="{FF2B5EF4-FFF2-40B4-BE49-F238E27FC236}">
                <a16:creationId xmlns:a16="http://schemas.microsoft.com/office/drawing/2014/main" id="{99C683F3-4869-4D91-A693-2D45B1C44E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7789" y="274772"/>
            <a:ext cx="2216422" cy="847456"/>
          </a:xfrm>
          <a:prstGeom prst="rect">
            <a:avLst/>
          </a:prstGeom>
          <a:ln>
            <a:solidFill>
              <a:schemeClr val="bg1"/>
            </a:solidFill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803B38FA-F084-44B5-9047-6643E650DC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4043" y="1545956"/>
            <a:ext cx="6042013" cy="4327712"/>
          </a:xfrm>
          <a:prstGeom prst="rect">
            <a:avLst/>
          </a:prstGeom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69412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fade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C6B85FB3-7EEC-4AE8-95FC-173E9E1A81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162800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91550B9A-3711-4744-B58E-7DDD846760AE}"/>
              </a:ext>
            </a:extLst>
          </p:cNvPr>
          <p:cNvSpPr txBox="1"/>
          <p:nvPr/>
        </p:nvSpPr>
        <p:spPr>
          <a:xfrm>
            <a:off x="888206" y="2381071"/>
            <a:ext cx="1041558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0" dirty="0">
                <a:solidFill>
                  <a:schemeClr val="bg1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nshee" pitchFamily="2" charset="0"/>
              </a:rPr>
              <a:t>Are you happy?</a:t>
            </a:r>
            <a:endParaRPr lang="fr-FR" sz="15000" dirty="0">
              <a:solidFill>
                <a:schemeClr val="bg1"/>
              </a:solidFill>
              <a:effectLst>
                <a:glow rad="63500">
                  <a:schemeClr val="accent3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nshe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6029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vin, table, assis, eau&#10;&#10;Description générée automatiquement">
            <a:extLst>
              <a:ext uri="{FF2B5EF4-FFF2-40B4-BE49-F238E27FC236}">
                <a16:creationId xmlns:a16="http://schemas.microsoft.com/office/drawing/2014/main" id="{31F9A8A6-3F53-4ED7-822E-3C85991D30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242048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50B16026-5588-45D5-B144-62D9A6E6304D}"/>
              </a:ext>
            </a:extLst>
          </p:cNvPr>
          <p:cNvSpPr txBox="1"/>
          <p:nvPr/>
        </p:nvSpPr>
        <p:spPr>
          <a:xfrm>
            <a:off x="5838825" y="2228671"/>
            <a:ext cx="6683375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0" dirty="0">
                <a:solidFill>
                  <a:schemeClr val="bg1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nshee" pitchFamily="2" charset="0"/>
              </a:rPr>
              <a:t>Health?</a:t>
            </a:r>
            <a:endParaRPr lang="fr-FR" sz="15000" dirty="0">
              <a:solidFill>
                <a:schemeClr val="bg1"/>
              </a:solidFill>
              <a:effectLst>
                <a:glow rad="63500">
                  <a:schemeClr val="accent3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nshe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6484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intérieur, personne, assis, main&#10;&#10;Description générée automatiquement">
            <a:extLst>
              <a:ext uri="{FF2B5EF4-FFF2-40B4-BE49-F238E27FC236}">
                <a16:creationId xmlns:a16="http://schemas.microsoft.com/office/drawing/2014/main" id="{A90941E3-753D-4F76-92C5-909FAC0E74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038023" cy="6858000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AFC59493-FD47-4794-BB7B-BFF3CCB11B7A}"/>
              </a:ext>
            </a:extLst>
          </p:cNvPr>
          <p:cNvSpPr txBox="1"/>
          <p:nvPr/>
        </p:nvSpPr>
        <p:spPr>
          <a:xfrm>
            <a:off x="212725" y="2228671"/>
            <a:ext cx="6683375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0" dirty="0">
                <a:solidFill>
                  <a:schemeClr val="bg1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nshee" pitchFamily="2" charset="0"/>
              </a:rPr>
              <a:t>Money?</a:t>
            </a:r>
            <a:endParaRPr lang="fr-FR" sz="15000" dirty="0">
              <a:solidFill>
                <a:schemeClr val="bg1"/>
              </a:solidFill>
              <a:effectLst>
                <a:glow rad="63500">
                  <a:schemeClr val="accent3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nshee" pitchFamily="2" charset="0"/>
            </a:endParaRP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8" name="Zoom de diapositive 7">
                <a:extLst>
                  <a:ext uri="{FF2B5EF4-FFF2-40B4-BE49-F238E27FC236}">
                    <a16:creationId xmlns:a16="http://schemas.microsoft.com/office/drawing/2014/main" id="{53CC698C-6B0F-480C-BBB3-0A58492C32F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091704671"/>
                  </p:ext>
                </p:extLst>
              </p:nvPr>
            </p:nvGraphicFramePr>
            <p:xfrm>
              <a:off x="-3568700" y="-336550"/>
              <a:ext cx="3048000" cy="1714500"/>
            </p:xfrm>
            <a:graphic>
              <a:graphicData uri="http://schemas.microsoft.com/office/powerpoint/2016/slidezoom">
                <pslz:sldZm>
                  <pslz:sldZmObj sldId="257" cId="916484120">
                    <pslz:zmPr id="{8F09A126-3738-468E-8272-20BDB01590CE}" returnToParent="0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8" name="Zoom de diapositive 7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53CC698C-6B0F-480C-BBB3-0A58492C32F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3568700" y="-336550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26358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extérieur, bâtiment, herbe, grand&#10;&#10;Description générée automatiquement">
            <a:extLst>
              <a:ext uri="{FF2B5EF4-FFF2-40B4-BE49-F238E27FC236}">
                <a16:creationId xmlns:a16="http://schemas.microsoft.com/office/drawing/2014/main" id="{66E6EF2C-8A91-4DAE-B815-D86D6FAE9A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74800" y="0"/>
            <a:ext cx="13766800" cy="6883400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641A171D-1290-43CC-B402-F80C06CFE3A6}"/>
              </a:ext>
            </a:extLst>
          </p:cNvPr>
          <p:cNvSpPr txBox="1"/>
          <p:nvPr/>
        </p:nvSpPr>
        <p:spPr>
          <a:xfrm>
            <a:off x="2754312" y="4324171"/>
            <a:ext cx="6683375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0" dirty="0">
                <a:solidFill>
                  <a:schemeClr val="bg1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nshee" pitchFamily="2" charset="0"/>
              </a:rPr>
              <a:t>Politics?</a:t>
            </a:r>
            <a:endParaRPr lang="fr-FR" sz="15000" dirty="0">
              <a:solidFill>
                <a:schemeClr val="bg1"/>
              </a:solidFill>
              <a:effectLst>
                <a:glow rad="63500">
                  <a:schemeClr val="accent3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nshe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9226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C6B85FB3-7EEC-4AE8-95FC-173E9E1A81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162800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91550B9A-3711-4744-B58E-7DDD846760AE}"/>
              </a:ext>
            </a:extLst>
          </p:cNvPr>
          <p:cNvSpPr txBox="1"/>
          <p:nvPr/>
        </p:nvSpPr>
        <p:spPr>
          <a:xfrm>
            <a:off x="888206" y="2381071"/>
            <a:ext cx="1041558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0" dirty="0">
                <a:solidFill>
                  <a:schemeClr val="bg1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nshee" pitchFamily="2" charset="0"/>
              </a:rPr>
              <a:t>Are you happy?</a:t>
            </a:r>
            <a:endParaRPr lang="fr-FR" sz="15000" dirty="0">
              <a:solidFill>
                <a:schemeClr val="bg1"/>
              </a:solidFill>
              <a:effectLst>
                <a:glow rad="63500">
                  <a:schemeClr val="accent3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nshe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4770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FD077DB-E04A-46CC-8CC7-A2B16A2D746F}"/>
              </a:ext>
            </a:extLst>
          </p:cNvPr>
          <p:cNvSpPr/>
          <p:nvPr/>
        </p:nvSpPr>
        <p:spPr>
          <a:xfrm>
            <a:off x="609600" y="698500"/>
            <a:ext cx="11010900" cy="5702300"/>
          </a:xfrm>
          <a:prstGeom prst="rect">
            <a:avLst/>
          </a:prstGeom>
          <a:noFill/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" name="Image 5" descr="Une image contenant dessin, lumière, alimentation, assiette&#10;&#10;Description générée automatiquement">
            <a:extLst>
              <a:ext uri="{FF2B5EF4-FFF2-40B4-BE49-F238E27FC236}">
                <a16:creationId xmlns:a16="http://schemas.microsoft.com/office/drawing/2014/main" id="{99C683F3-4869-4D91-A693-2D45B1C44E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7789" y="274772"/>
            <a:ext cx="2216422" cy="847456"/>
          </a:xfrm>
          <a:prstGeom prst="rect">
            <a:avLst/>
          </a:prstGeom>
          <a:ln>
            <a:solidFill>
              <a:schemeClr val="bg1"/>
            </a:solidFill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9527F1E8-498A-4C74-8FA1-F1D6966B0E99}"/>
              </a:ext>
            </a:extLst>
          </p:cNvPr>
          <p:cNvSpPr txBox="1"/>
          <p:nvPr/>
        </p:nvSpPr>
        <p:spPr>
          <a:xfrm>
            <a:off x="977191" y="1645304"/>
            <a:ext cx="1023761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nshee" pitchFamily="2" charset="0"/>
              </a:rPr>
              <a:t>World Happiness Report</a:t>
            </a:r>
          </a:p>
          <a:p>
            <a:pPr algn="r"/>
            <a:r>
              <a:rPr lang="en-US" sz="2400" dirty="0">
                <a:solidFill>
                  <a:schemeClr val="bg1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nshee" pitchFamily="2" charset="0"/>
              </a:rPr>
              <a:t>– Kaggle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nshee" pitchFamily="2" charset="0"/>
              </a:rPr>
              <a:t>World Happiness Data</a:t>
            </a:r>
          </a:p>
          <a:p>
            <a:pPr algn="r"/>
            <a:r>
              <a:rPr lang="en-US" sz="2400" dirty="0">
                <a:solidFill>
                  <a:schemeClr val="bg1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nshee" pitchFamily="2" charset="0"/>
              </a:rPr>
              <a:t>– Kaggle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nshee" pitchFamily="2" charset="0"/>
              </a:rPr>
              <a:t>Human Happiness Indicators</a:t>
            </a:r>
          </a:p>
          <a:p>
            <a:pPr algn="r"/>
            <a:r>
              <a:rPr lang="en-US" sz="2400" dirty="0">
                <a:solidFill>
                  <a:schemeClr val="bg1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nshee" pitchFamily="2" charset="0"/>
              </a:rPr>
              <a:t>– Kaggle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nshee" pitchFamily="2" charset="0"/>
              </a:rPr>
              <a:t>Social Progress and Happiness</a:t>
            </a:r>
          </a:p>
          <a:p>
            <a:pPr algn="r"/>
            <a:r>
              <a:rPr lang="en-US" sz="2400" dirty="0">
                <a:solidFill>
                  <a:schemeClr val="bg1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nshee" pitchFamily="2" charset="0"/>
              </a:rPr>
              <a:t>– Kaggle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nshee" pitchFamily="2" charset="0"/>
              </a:rPr>
              <a:t>Personal well-being estimates by age and sex</a:t>
            </a:r>
          </a:p>
          <a:p>
            <a:pPr algn="r"/>
            <a:r>
              <a:rPr lang="en-US" sz="2400" dirty="0">
                <a:solidFill>
                  <a:schemeClr val="bg1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nshee" pitchFamily="2" charset="0"/>
              </a:rPr>
              <a:t>– Office for National Statistics – U.K.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nshee" pitchFamily="2" charset="0"/>
              </a:rPr>
              <a:t>Happiness and Alcohol Consumption</a:t>
            </a:r>
          </a:p>
          <a:p>
            <a:pPr algn="r"/>
            <a:r>
              <a:rPr lang="en-US" sz="2400" dirty="0">
                <a:solidFill>
                  <a:schemeClr val="bg1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nshee" pitchFamily="2" charset="0"/>
              </a:rPr>
              <a:t>– Kaggle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AA2F7C9F-F03F-4C3F-909A-9E37A441A87C}"/>
              </a:ext>
            </a:extLst>
          </p:cNvPr>
          <p:cNvSpPr txBox="1"/>
          <p:nvPr/>
        </p:nvSpPr>
        <p:spPr>
          <a:xfrm>
            <a:off x="1414462" y="1071664"/>
            <a:ext cx="93630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nshee" pitchFamily="2" charset="0"/>
              </a:rPr>
              <a:t>– Sources –</a:t>
            </a:r>
            <a:endParaRPr lang="fr-FR" sz="3200" dirty="0">
              <a:solidFill>
                <a:schemeClr val="bg1"/>
              </a:solidFill>
              <a:effectLst>
                <a:glow rad="63500">
                  <a:schemeClr val="accent3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nshe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2526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FD077DB-E04A-46CC-8CC7-A2B16A2D746F}"/>
              </a:ext>
            </a:extLst>
          </p:cNvPr>
          <p:cNvSpPr/>
          <p:nvPr/>
        </p:nvSpPr>
        <p:spPr>
          <a:xfrm>
            <a:off x="609600" y="698500"/>
            <a:ext cx="11010900" cy="5702300"/>
          </a:xfrm>
          <a:prstGeom prst="rect">
            <a:avLst/>
          </a:prstGeom>
          <a:noFill/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" name="Image 5" descr="Une image contenant dessin, lumière, alimentation, assiette&#10;&#10;Description générée automatiquement">
            <a:extLst>
              <a:ext uri="{FF2B5EF4-FFF2-40B4-BE49-F238E27FC236}">
                <a16:creationId xmlns:a16="http://schemas.microsoft.com/office/drawing/2014/main" id="{99C683F3-4869-4D91-A693-2D45B1C44E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7789" y="274772"/>
            <a:ext cx="2216422" cy="847456"/>
          </a:xfrm>
          <a:prstGeom prst="rect">
            <a:avLst/>
          </a:prstGeom>
          <a:ln>
            <a:solidFill>
              <a:schemeClr val="bg1"/>
            </a:solidFill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</p:pic>
      <p:pic>
        <p:nvPicPr>
          <p:cNvPr id="3" name="Image 2" descr="Une image contenant texte, carte, photo, table&#10;&#10;Description générée automatiquement">
            <a:extLst>
              <a:ext uri="{FF2B5EF4-FFF2-40B4-BE49-F238E27FC236}">
                <a16:creationId xmlns:a16="http://schemas.microsoft.com/office/drawing/2014/main" id="{52DE9BD2-9FF1-441B-A80D-78D52BFEEB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628" y="1323303"/>
            <a:ext cx="9752843" cy="4876422"/>
          </a:xfrm>
          <a:prstGeom prst="rect">
            <a:avLst/>
          </a:prstGeom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911276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fade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FD077DB-E04A-46CC-8CC7-A2B16A2D746F}"/>
              </a:ext>
            </a:extLst>
          </p:cNvPr>
          <p:cNvSpPr/>
          <p:nvPr/>
        </p:nvSpPr>
        <p:spPr>
          <a:xfrm>
            <a:off x="609600" y="698500"/>
            <a:ext cx="11010900" cy="5702300"/>
          </a:xfrm>
          <a:prstGeom prst="rect">
            <a:avLst/>
          </a:prstGeom>
          <a:noFill/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" name="Image 5" descr="Une image contenant dessin, lumière, alimentation, assiette&#10;&#10;Description générée automatiquement">
            <a:extLst>
              <a:ext uri="{FF2B5EF4-FFF2-40B4-BE49-F238E27FC236}">
                <a16:creationId xmlns:a16="http://schemas.microsoft.com/office/drawing/2014/main" id="{99C683F3-4869-4D91-A693-2D45B1C44E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7789" y="274772"/>
            <a:ext cx="2216422" cy="847456"/>
          </a:xfrm>
          <a:prstGeom prst="rect">
            <a:avLst/>
          </a:prstGeom>
          <a:ln>
            <a:solidFill>
              <a:schemeClr val="bg1"/>
            </a:solidFill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10D1367E-DF8C-4C51-A24A-C6F3E5A2AE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6855" y="1476233"/>
            <a:ext cx="3991045" cy="2494403"/>
          </a:xfrm>
          <a:prstGeom prst="rect">
            <a:avLst/>
          </a:prstGeom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</p:pic>
      <p:pic>
        <p:nvPicPr>
          <p:cNvPr id="5" name="Image 4" descr="Une image contenant texte, carte&#10;&#10;Description générée automatiquement">
            <a:extLst>
              <a:ext uri="{FF2B5EF4-FFF2-40B4-BE49-F238E27FC236}">
                <a16:creationId xmlns:a16="http://schemas.microsoft.com/office/drawing/2014/main" id="{092BCEAA-39E5-461E-8F36-DC9293D707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3986" y="1346382"/>
            <a:ext cx="4131159" cy="2754106"/>
          </a:xfrm>
          <a:prstGeom prst="rect">
            <a:avLst/>
          </a:prstGeom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</p:pic>
      <p:pic>
        <p:nvPicPr>
          <p:cNvPr id="8" name="Image 7" descr="Une image contenant texte, carte&#10;&#10;Description générée automatiquement">
            <a:extLst>
              <a:ext uri="{FF2B5EF4-FFF2-40B4-BE49-F238E27FC236}">
                <a16:creationId xmlns:a16="http://schemas.microsoft.com/office/drawing/2014/main" id="{5DA90281-5813-4B9B-B12E-4C219E5759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4206" y="4149361"/>
            <a:ext cx="3316342" cy="2072714"/>
          </a:xfrm>
          <a:prstGeom prst="rect">
            <a:avLst/>
          </a:prstGeom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</p:pic>
      <p:pic>
        <p:nvPicPr>
          <p:cNvPr id="9" name="Image 8" descr="Une image contenant texte, carte&#10;&#10;Description générée automatiquement">
            <a:extLst>
              <a:ext uri="{FF2B5EF4-FFF2-40B4-BE49-F238E27FC236}">
                <a16:creationId xmlns:a16="http://schemas.microsoft.com/office/drawing/2014/main" id="{CEC1FE53-8C50-403D-9C19-FF8BBF6E07E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7716" y="4338737"/>
            <a:ext cx="2963697" cy="1823814"/>
          </a:xfrm>
          <a:prstGeom prst="rect">
            <a:avLst/>
          </a:prstGeom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527371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fade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FD077DB-E04A-46CC-8CC7-A2B16A2D746F}"/>
              </a:ext>
            </a:extLst>
          </p:cNvPr>
          <p:cNvSpPr/>
          <p:nvPr/>
        </p:nvSpPr>
        <p:spPr>
          <a:xfrm>
            <a:off x="609600" y="698500"/>
            <a:ext cx="11010900" cy="5702300"/>
          </a:xfrm>
          <a:prstGeom prst="rect">
            <a:avLst/>
          </a:prstGeom>
          <a:noFill/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" name="Image 5" descr="Une image contenant dessin, lumière, alimentation, assiette&#10;&#10;Description générée automatiquement">
            <a:extLst>
              <a:ext uri="{FF2B5EF4-FFF2-40B4-BE49-F238E27FC236}">
                <a16:creationId xmlns:a16="http://schemas.microsoft.com/office/drawing/2014/main" id="{99C683F3-4869-4D91-A693-2D45B1C44E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7789" y="274772"/>
            <a:ext cx="2216422" cy="847456"/>
          </a:xfrm>
          <a:prstGeom prst="rect">
            <a:avLst/>
          </a:prstGeom>
          <a:ln>
            <a:solidFill>
              <a:schemeClr val="bg1"/>
            </a:solidFill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</p:pic>
      <p:pic>
        <p:nvPicPr>
          <p:cNvPr id="5" name="Image 4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290BF5C7-F0AE-4D14-8E4B-6071561F98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419" y="3875154"/>
            <a:ext cx="3654954" cy="2284346"/>
          </a:xfrm>
          <a:prstGeom prst="rect">
            <a:avLst/>
          </a:prstGeom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5706F4B1-3356-442A-AE0F-CB201747B4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9217" y="3575527"/>
            <a:ext cx="2633116" cy="2633116"/>
          </a:xfrm>
          <a:prstGeom prst="rect">
            <a:avLst/>
          </a:prstGeom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</p:pic>
      <p:pic>
        <p:nvPicPr>
          <p:cNvPr id="8" name="Image 7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0E90A0DE-DBB3-4F62-B253-646A5F010BD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3135" y="1159186"/>
            <a:ext cx="3654954" cy="2602328"/>
          </a:xfrm>
          <a:prstGeom prst="rect">
            <a:avLst/>
          </a:prstGeom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</p:pic>
      <p:pic>
        <p:nvPicPr>
          <p:cNvPr id="10" name="Image 9" descr="Une image contenant carte, texte&#10;&#10;Description générée automatiquement">
            <a:extLst>
              <a:ext uri="{FF2B5EF4-FFF2-40B4-BE49-F238E27FC236}">
                <a16:creationId xmlns:a16="http://schemas.microsoft.com/office/drawing/2014/main" id="{36A77400-94AD-408E-B18B-2D00AEE30C2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5819" y="1182667"/>
            <a:ext cx="3359912" cy="2366983"/>
          </a:xfrm>
          <a:prstGeom prst="rect">
            <a:avLst/>
          </a:prstGeom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101978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fade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730</TotalTime>
  <Words>176</Words>
  <Application>Microsoft Office PowerPoint</Application>
  <PresentationFormat>Grand écran</PresentationFormat>
  <Paragraphs>31</Paragraphs>
  <Slides>14</Slides>
  <Notes>0</Notes>
  <HiddenSlides>0</HiddenSlides>
  <MMClips>1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14</vt:i4>
      </vt:variant>
    </vt:vector>
  </HeadingPairs>
  <TitlesOfParts>
    <vt:vector size="19" baseType="lpstr">
      <vt:lpstr>Arial</vt:lpstr>
      <vt:lpstr>Banshee</vt:lpstr>
      <vt:lpstr>Calibri</vt:lpstr>
      <vt:lpstr>Calibri Light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Aymeric DUFOSSE</dc:creator>
  <cp:lastModifiedBy>Aymeric DUFOSSE</cp:lastModifiedBy>
  <cp:revision>45</cp:revision>
  <dcterms:created xsi:type="dcterms:W3CDTF">2019-10-31T14:54:10Z</dcterms:created>
  <dcterms:modified xsi:type="dcterms:W3CDTF">2019-12-13T11:04:43Z</dcterms:modified>
</cp:coreProperties>
</file>